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2" r:id="rId6"/>
    <p:sldId id="261" r:id="rId7"/>
    <p:sldId id="263" r:id="rId8"/>
    <p:sldId id="264" r:id="rId9"/>
    <p:sldId id="265" r:id="rId10"/>
    <p:sldId id="266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7" r:id="rId20"/>
    <p:sldId id="278" r:id="rId21"/>
    <p:sldId id="279" r:id="rId22"/>
    <p:sldId id="260" r:id="rId2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FF2535-BA4F-4B69-92A8-C442103070FE}" type="datetimeFigureOut">
              <a:rPr lang="es-ES" smtClean="0"/>
              <a:pPr/>
              <a:t>18/03/2013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4D0034-8765-4A95-8F3B-757FF7DCA95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4D0034-8765-4A95-8F3B-757FF7DCA958}" type="slidenum">
              <a:rPr lang="es-ES" smtClean="0"/>
              <a:pPr/>
              <a:t>12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887FA-1A72-4B85-9E79-E534154EBD44}" type="datetimeFigureOut">
              <a:rPr lang="es-ES" smtClean="0"/>
              <a:pPr/>
              <a:t>18/03/2013</a:t>
            </a:fld>
            <a:endParaRPr lang="es-ES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FFBF4A-2E39-4AA2-9521-FF19FB5B8992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887FA-1A72-4B85-9E79-E534154EBD44}" type="datetimeFigureOut">
              <a:rPr lang="es-ES" smtClean="0"/>
              <a:pPr/>
              <a:t>18/03/2013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FFBF4A-2E39-4AA2-9521-FF19FB5B899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887FA-1A72-4B85-9E79-E534154EBD44}" type="datetimeFigureOut">
              <a:rPr lang="es-ES" smtClean="0"/>
              <a:pPr/>
              <a:t>18/03/2013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FFBF4A-2E39-4AA2-9521-FF19FB5B899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887FA-1A72-4B85-9E79-E534154EBD44}" type="datetimeFigureOut">
              <a:rPr lang="es-ES" smtClean="0"/>
              <a:pPr/>
              <a:t>18/03/2013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FFBF4A-2E39-4AA2-9521-FF19FB5B899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887FA-1A72-4B85-9E79-E534154EBD44}" type="datetimeFigureOut">
              <a:rPr lang="es-ES" smtClean="0"/>
              <a:pPr/>
              <a:t>18/03/2013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FFBF4A-2E39-4AA2-9521-FF19FB5B8992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887FA-1A72-4B85-9E79-E534154EBD44}" type="datetimeFigureOut">
              <a:rPr lang="es-ES" smtClean="0"/>
              <a:pPr/>
              <a:t>18/03/2013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FFBF4A-2E39-4AA2-9521-FF19FB5B899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887FA-1A72-4B85-9E79-E534154EBD44}" type="datetimeFigureOut">
              <a:rPr lang="es-ES" smtClean="0"/>
              <a:pPr/>
              <a:t>18/03/2013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FFBF4A-2E39-4AA2-9521-FF19FB5B899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887FA-1A72-4B85-9E79-E534154EBD44}" type="datetimeFigureOut">
              <a:rPr lang="es-ES" smtClean="0"/>
              <a:pPr/>
              <a:t>18/03/2013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FFBF4A-2E39-4AA2-9521-FF19FB5B899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887FA-1A72-4B85-9E79-E534154EBD44}" type="datetimeFigureOut">
              <a:rPr lang="es-ES" smtClean="0"/>
              <a:pPr/>
              <a:t>18/03/2013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FFBF4A-2E39-4AA2-9521-FF19FB5B8992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887FA-1A72-4B85-9E79-E534154EBD44}" type="datetimeFigureOut">
              <a:rPr lang="es-ES" smtClean="0"/>
              <a:pPr/>
              <a:t>18/03/2013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FFBF4A-2E39-4AA2-9521-FF19FB5B899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887FA-1A72-4B85-9E79-E534154EBD44}" type="datetimeFigureOut">
              <a:rPr lang="es-ES" smtClean="0"/>
              <a:pPr/>
              <a:t>18/03/2013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FFBF4A-2E39-4AA2-9521-FF19FB5B8992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8F6887FA-1A72-4B85-9E79-E534154EBD44}" type="datetimeFigureOut">
              <a:rPr lang="es-ES" smtClean="0"/>
              <a:pPr/>
              <a:t>18/03/2013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9FFBF4A-2E39-4AA2-9521-FF19FB5B8992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Célula; organización citoplasmática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Teoría celular</a:t>
            </a:r>
          </a:p>
          <a:p>
            <a:r>
              <a:rPr lang="es-ES" dirty="0" smtClean="0"/>
              <a:t>Tipos de células</a:t>
            </a:r>
            <a:endParaRPr lang="es-E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Estructuras celulares</a:t>
            </a:r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Organelos</a:t>
            </a:r>
          </a:p>
          <a:p>
            <a:r>
              <a:rPr lang="es-ES" dirty="0" smtClean="0"/>
              <a:t>Citoesqueleto</a:t>
            </a:r>
          </a:p>
          <a:p>
            <a:r>
              <a:rPr lang="es-ES" dirty="0" smtClean="0"/>
              <a:t>Membrana plasmática</a:t>
            </a:r>
          </a:p>
          <a:p>
            <a:r>
              <a:rPr lang="es-ES" dirty="0" smtClean="0"/>
              <a:t>Pared celular  </a:t>
            </a:r>
            <a:endParaRPr lang="es-E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Núcleo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99592" y="1196752"/>
            <a:ext cx="7632848" cy="5184576"/>
          </a:xfrm>
        </p:spPr>
        <p:txBody>
          <a:bodyPr>
            <a:normAutofit/>
          </a:bodyPr>
          <a:lstStyle/>
          <a:p>
            <a:r>
              <a:rPr lang="es-ES" dirty="0" smtClean="0"/>
              <a:t>Estructura de doble membrana que almacena el material genético. </a:t>
            </a:r>
          </a:p>
          <a:p>
            <a:r>
              <a:rPr lang="es-ES" dirty="0" smtClean="0"/>
              <a:t>En su interior está el nucléolo, región de síntesis de ribosomas.</a:t>
            </a:r>
          </a:p>
          <a:p>
            <a:r>
              <a:rPr lang="es-ES" dirty="0" smtClean="0"/>
              <a:t>Durante la división celular desaparece para permitir la división del material genético.</a:t>
            </a:r>
          </a:p>
          <a:p>
            <a:pPr>
              <a:buNone/>
            </a:pPr>
            <a:endParaRPr lang="es-ES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Retículo endoplasmático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400" dirty="0" smtClean="0"/>
              <a:t>Sistema de membranas que surge a continuación de la membrana nuclear y puede ser:</a:t>
            </a:r>
          </a:p>
          <a:p>
            <a:pPr>
              <a:buFont typeface="Wingdings" pitchFamily="2" charset="2"/>
              <a:buChar char="v"/>
            </a:pPr>
            <a:r>
              <a:rPr lang="es-ES" sz="2400" dirty="0" smtClean="0"/>
              <a:t>Liso: encargado de la síntesis de lípidos</a:t>
            </a:r>
          </a:p>
          <a:p>
            <a:pPr>
              <a:buFont typeface="Wingdings" pitchFamily="2" charset="2"/>
              <a:buChar char="v"/>
            </a:pPr>
            <a:r>
              <a:rPr lang="es-ES" sz="2400" dirty="0" smtClean="0"/>
              <a:t>Rugoso: Posee </a:t>
            </a:r>
            <a:r>
              <a:rPr lang="es-ES" sz="2400" b="1" dirty="0" smtClean="0"/>
              <a:t>ribosomas </a:t>
            </a:r>
            <a:r>
              <a:rPr lang="es-ES" sz="2400" dirty="0" smtClean="0"/>
              <a:t>en su superficie, estructuras encargadas de la síntesis de proteínas</a:t>
            </a:r>
            <a:endParaRPr lang="es-ES" sz="2400" b="1" dirty="0" smtClean="0"/>
          </a:p>
          <a:p>
            <a:endParaRPr lang="es-ES" sz="2400" dirty="0"/>
          </a:p>
        </p:txBody>
      </p:sp>
      <p:pic>
        <p:nvPicPr>
          <p:cNvPr id="4" name="Picture 2" descr="D:\CEPECH\Elearning\Imagenes\reticul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3808" y="3573016"/>
            <a:ext cx="3960440" cy="2920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Aparato de Golgi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sz="2800" dirty="0" smtClean="0"/>
              <a:t>Conjunto de sacos aplanados, está a continuación del R.E.</a:t>
            </a:r>
          </a:p>
          <a:p>
            <a:pPr algn="just"/>
            <a:r>
              <a:rPr lang="es-ES" sz="2800" dirty="0" smtClean="0">
                <a:latin typeface="Calibri" pitchFamily="34" charset="0"/>
              </a:rPr>
              <a:t>Modifica las proteínas y los lípidos sintetizados en los retículos, además sintetiza glúcidos.</a:t>
            </a:r>
          </a:p>
          <a:p>
            <a:r>
              <a:rPr lang="es-ES" sz="2800" dirty="0" smtClean="0"/>
              <a:t>Forma lisosomas primarios y el acrosoma de los espermatozoides.</a:t>
            </a:r>
          </a:p>
          <a:p>
            <a:endParaRPr lang="es-ES" sz="2800" dirty="0"/>
          </a:p>
        </p:txBody>
      </p:sp>
      <p:pic>
        <p:nvPicPr>
          <p:cNvPr id="4" name="Picture 2" descr="D:\CEPECH\Clases 2009\Imagenes\golgi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3717032"/>
            <a:ext cx="3054745" cy="2830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Lisosomas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S</a:t>
            </a:r>
            <a:r>
              <a:rPr lang="es-ES" dirty="0" smtClean="0">
                <a:latin typeface="Calibri" pitchFamily="34" charset="0"/>
              </a:rPr>
              <a:t>on vesículas que contienen enzimas </a:t>
            </a:r>
            <a:r>
              <a:rPr lang="es-ES" b="1" dirty="0" smtClean="0">
                <a:latin typeface="Calibri" pitchFamily="34" charset="0"/>
              </a:rPr>
              <a:t>hidrolíticas</a:t>
            </a:r>
            <a:r>
              <a:rPr lang="es-ES" dirty="0" smtClean="0">
                <a:latin typeface="Calibri" pitchFamily="34" charset="0"/>
              </a:rPr>
              <a:t> o </a:t>
            </a:r>
            <a:r>
              <a:rPr lang="es-ES" b="1" dirty="0" smtClean="0">
                <a:latin typeface="Calibri" pitchFamily="34" charset="0"/>
              </a:rPr>
              <a:t>digestivas</a:t>
            </a:r>
            <a:r>
              <a:rPr lang="es-ES" dirty="0" smtClean="0">
                <a:latin typeface="Calibri" pitchFamily="34" charset="0"/>
              </a:rPr>
              <a:t>.  Estas enzimas se forman en el RER y se empaquetan en el Aparato de Golgi.</a:t>
            </a:r>
            <a:endParaRPr lang="es-CL" b="1" dirty="0" smtClean="0">
              <a:latin typeface="Calibri" pitchFamily="34" charset="0"/>
            </a:endParaRPr>
          </a:p>
          <a:p>
            <a:pPr algn="just">
              <a:buFont typeface="Arial" charset="0"/>
              <a:buChar char="•"/>
            </a:pPr>
            <a:r>
              <a:rPr lang="es-ES" dirty="0" smtClean="0">
                <a:latin typeface="Calibri" pitchFamily="34" charset="0"/>
              </a:rPr>
              <a:t>Degradan sustancias tóxicas de la célula (Digestión intracelular).</a:t>
            </a:r>
          </a:p>
          <a:p>
            <a:pPr algn="just">
              <a:buFont typeface="Arial" charset="0"/>
              <a:buChar char="•"/>
            </a:pPr>
            <a:r>
              <a:rPr lang="es-ES" dirty="0" smtClean="0">
                <a:latin typeface="Calibri" pitchFamily="34" charset="0"/>
              </a:rPr>
              <a:t> Degradan organelos viejos en un proceso llamado Autofagia.</a:t>
            </a:r>
          </a:p>
          <a:p>
            <a:pPr algn="just">
              <a:buFont typeface="Arial" charset="0"/>
              <a:buChar char="•"/>
            </a:pPr>
            <a:r>
              <a:rPr lang="es-ES" dirty="0" smtClean="0">
                <a:latin typeface="Calibri" pitchFamily="34" charset="0"/>
              </a:rPr>
              <a:t>Son exclusivos de células animales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Mitocondrias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800" dirty="0" smtClean="0"/>
              <a:t>Organelos de doble membrana con ADN propio.</a:t>
            </a:r>
          </a:p>
          <a:p>
            <a:r>
              <a:rPr lang="es-ES" sz="2800" dirty="0" smtClean="0"/>
              <a:t>En su interior se produce la energía (ATP) en un proceso conocido como </a:t>
            </a:r>
            <a:r>
              <a:rPr lang="es-ES" sz="2800" b="1" dirty="0" smtClean="0"/>
              <a:t>respiración celular.</a:t>
            </a:r>
          </a:p>
          <a:p>
            <a:endParaRPr lang="es-ES" sz="2800" dirty="0"/>
          </a:p>
        </p:txBody>
      </p:sp>
      <p:pic>
        <p:nvPicPr>
          <p:cNvPr id="4" name="Picture 9" descr="mitocondri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3387613"/>
            <a:ext cx="3456384" cy="30657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CEPECH\Elearning\Imagenes\cloroplast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3660558"/>
            <a:ext cx="2952328" cy="3080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Cloroplastos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800" dirty="0" smtClean="0"/>
              <a:t>Organelos de doble membrana, poseen ADN propio y son </a:t>
            </a:r>
            <a:r>
              <a:rPr lang="es-ES" sz="2800" b="1" dirty="0" smtClean="0"/>
              <a:t>exclusivos de células vegetales.</a:t>
            </a:r>
          </a:p>
          <a:p>
            <a:r>
              <a:rPr lang="es-ES" sz="2800" dirty="0" smtClean="0"/>
              <a:t>Poseen clorofila para realizar Fotosíntesis, proceso realizado por vegetales donde se obtiene energía química a partir de energía luminosa.</a:t>
            </a:r>
            <a:endParaRPr lang="es-ES"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Vacuola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800" dirty="0" smtClean="0"/>
              <a:t>Estructura exclusiva de células vegetales</a:t>
            </a:r>
          </a:p>
          <a:p>
            <a:r>
              <a:rPr lang="es-ES" sz="2800" dirty="0" smtClean="0"/>
              <a:t>Se encarga de almacenar agua y algunas sustancias de reserva.</a:t>
            </a:r>
          </a:p>
          <a:p>
            <a:r>
              <a:rPr lang="es-ES" sz="2800" dirty="0" smtClean="0"/>
              <a:t>Puede ocupar cerca del 90% del volumen celular.</a:t>
            </a:r>
          </a:p>
        </p:txBody>
      </p:sp>
      <p:pic>
        <p:nvPicPr>
          <p:cNvPr id="4" name="Picture 6" descr="Imagen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8633" y="3397402"/>
            <a:ext cx="3671639" cy="3415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Centriolos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También conocidos como: centro organizador de microtúbulos</a:t>
            </a:r>
          </a:p>
          <a:p>
            <a:r>
              <a:rPr lang="es-ES" dirty="0" smtClean="0"/>
              <a:t>Se encarga de organizar al citoesqueleto para la división celular</a:t>
            </a:r>
          </a:p>
          <a:p>
            <a:r>
              <a:rPr lang="es-ES" dirty="0" smtClean="0"/>
              <a:t>Son exclusivos de células animales.</a:t>
            </a:r>
            <a:endParaRPr lang="es-ES" dirty="0"/>
          </a:p>
        </p:txBody>
      </p:sp>
      <p:pic>
        <p:nvPicPr>
          <p:cNvPr id="4" name="Picture 2" descr="D:\CEPECH\Elearning\Imagenes\centriolo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8" y="4293096"/>
            <a:ext cx="3086100" cy="2166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Citoesqueleto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Es un sistema de tubos encargados de dar forma y soporte a la célula</a:t>
            </a:r>
          </a:p>
          <a:p>
            <a:r>
              <a:rPr lang="es-ES" dirty="0" smtClean="0"/>
              <a:t>Participa en la distribución de los cromosomas durante la  mitosis</a:t>
            </a:r>
          </a:p>
          <a:p>
            <a:r>
              <a:rPr lang="es-ES" dirty="0" smtClean="0"/>
              <a:t>También se encarga de sostener a los organelos y transportar vesículas.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Objetivos </a:t>
            </a:r>
            <a:endParaRPr lang="es-ES" dirty="0"/>
          </a:p>
        </p:txBody>
      </p:sp>
      <p:sp>
        <p:nvSpPr>
          <p:cNvPr id="4" name="2 Marcador de contenido"/>
          <p:cNvSpPr>
            <a:spLocks noGrp="1"/>
          </p:cNvSpPr>
          <p:nvPr>
            <p:ph idx="1"/>
          </p:nvPr>
        </p:nvSpPr>
        <p:spPr bwMode="auto">
          <a:xfrm>
            <a:off x="1435608" y="1220688"/>
            <a:ext cx="7498080" cy="4800600"/>
          </a:xfrm>
          <a:custGeom>
            <a:avLst/>
            <a:gdLst>
              <a:gd name="T0" fmla="*/ 7358063 w 7358063"/>
              <a:gd name="T1" fmla="*/ 2357444 h 4714875"/>
              <a:gd name="T2" fmla="*/ 3679038 w 7358063"/>
              <a:gd name="T3" fmla="*/ 4714875 h 4714875"/>
              <a:gd name="T4" fmla="*/ 0 w 7358063"/>
              <a:gd name="T5" fmla="*/ 2357444 h 4714875"/>
              <a:gd name="T6" fmla="*/ 3679038 w 7358063"/>
              <a:gd name="T7" fmla="*/ 0 h 4714875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392914 w 7358063"/>
              <a:gd name="T13" fmla="*/ 392914 h 4714875"/>
              <a:gd name="T14" fmla="*/ 6965151 w 7358063"/>
              <a:gd name="T15" fmla="*/ 4321963 h 471487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358063" h="4714875">
                <a:moveTo>
                  <a:pt x="0" y="0"/>
                </a:moveTo>
                <a:lnTo>
                  <a:pt x="6572235" y="0"/>
                </a:lnTo>
                <a:lnTo>
                  <a:pt x="7358063" y="785828"/>
                </a:lnTo>
                <a:lnTo>
                  <a:pt x="7358063" y="4714875"/>
                </a:lnTo>
                <a:lnTo>
                  <a:pt x="785828" y="4714875"/>
                </a:lnTo>
                <a:lnTo>
                  <a:pt x="0" y="3929047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miter lim="800000"/>
            <a:headEnd/>
            <a:tailEnd/>
          </a:ln>
        </p:spPr>
        <p:txBody>
          <a:bodyPr>
            <a:noAutofit/>
          </a:bodyPr>
          <a:lstStyle/>
          <a:p>
            <a:pPr algn="just" eaLnBrk="1" hangingPunct="1"/>
            <a:r>
              <a:rPr lang="es-CL" sz="2400" dirty="0" smtClean="0">
                <a:latin typeface="Calibri" pitchFamily="34" charset="0"/>
              </a:rPr>
              <a:t>Conocer los postulados de la teoría celular.</a:t>
            </a:r>
          </a:p>
          <a:p>
            <a:pPr algn="just" eaLnBrk="1" hangingPunct="1"/>
            <a:r>
              <a:rPr lang="es-CL" sz="2400" dirty="0" smtClean="0">
                <a:latin typeface="Calibri" pitchFamily="34" charset="0"/>
              </a:rPr>
              <a:t>Reconocer las diferencias presentes entre las células eucariontes y las procariontes.</a:t>
            </a:r>
          </a:p>
          <a:p>
            <a:pPr algn="just" eaLnBrk="1" hangingPunct="1"/>
            <a:r>
              <a:rPr lang="es-CL" sz="2400" dirty="0" smtClean="0">
                <a:latin typeface="Calibri" pitchFamily="34" charset="0"/>
              </a:rPr>
              <a:t>Reconocer los principales organelos citoplasmáticos presentes en una célula animal y en una célula vegetal.</a:t>
            </a:r>
          </a:p>
          <a:p>
            <a:pPr algn="just" eaLnBrk="1" hangingPunct="1"/>
            <a:r>
              <a:rPr lang="es-CL" sz="2400" dirty="0" smtClean="0">
                <a:latin typeface="Calibri" pitchFamily="34" charset="0"/>
              </a:rPr>
              <a:t>Establecer la relación entre la estructura y función de los diferentes organelos presentes en una célula eucarionte.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La pared Celular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800" dirty="0" smtClean="0"/>
              <a:t>Estructura que recubre a la célula encargada de otorgar firmeza y protección.</a:t>
            </a:r>
          </a:p>
          <a:p>
            <a:r>
              <a:rPr lang="es-ES" sz="2800" dirty="0" smtClean="0"/>
              <a:t>La podemos encontrar en:</a:t>
            </a:r>
          </a:p>
          <a:p>
            <a:pPr>
              <a:buFont typeface="Wingdings" pitchFamily="2" charset="2"/>
              <a:buChar char="ü"/>
            </a:pPr>
            <a:r>
              <a:rPr lang="es-ES" sz="2800" dirty="0" smtClean="0"/>
              <a:t> Células vegetales: celulosa</a:t>
            </a:r>
          </a:p>
          <a:p>
            <a:pPr>
              <a:buFont typeface="Wingdings" pitchFamily="2" charset="2"/>
              <a:buChar char="ü"/>
            </a:pPr>
            <a:r>
              <a:rPr lang="es-ES" sz="2800" dirty="0" smtClean="0"/>
              <a:t>Células fúngicas (hongos): quitina</a:t>
            </a:r>
          </a:p>
          <a:p>
            <a:pPr>
              <a:buFont typeface="Wingdings" pitchFamily="2" charset="2"/>
              <a:buChar char="ü"/>
            </a:pPr>
            <a:r>
              <a:rPr lang="es-ES" sz="2800" dirty="0" smtClean="0"/>
              <a:t>Células procariontes: peptidoglucano</a:t>
            </a:r>
          </a:p>
          <a:p>
            <a:pPr>
              <a:buNone/>
            </a:pPr>
            <a:endParaRPr lang="es-ES" sz="2800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Membrana plasmática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Es una bicapa fosfolipídica con proteínas insertas en ella</a:t>
            </a:r>
          </a:p>
          <a:p>
            <a:r>
              <a:rPr lang="es-ES" dirty="0" smtClean="0"/>
              <a:t>Está presente en todo tipo de células (eucarionte y procarionte)</a:t>
            </a:r>
          </a:p>
          <a:p>
            <a:r>
              <a:rPr lang="es-ES" dirty="0" smtClean="0"/>
              <a:t>Su función es regular el paso de sustancias desde y hacia la célula.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r>
              <a:rPr lang="es-ES" dirty="0" smtClean="0"/>
              <a:t>Síntesis de la clase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 bwMode="auto">
          <a:xfrm>
            <a:off x="529729" y="2667148"/>
            <a:ext cx="1071562" cy="357188"/>
          </a:xfrm>
          <a:prstGeom prst="rect">
            <a:avLst/>
          </a:prstGeom>
          <a:solidFill>
            <a:srgbClr val="D27FE9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11430" tIns="11430" rIns="11430" bIns="11430" spcCol="1270" anchor="ctr"/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1600" b="1" dirty="0">
                <a:solidFill>
                  <a:schemeClr val="bg1"/>
                </a:solidFill>
                <a:latin typeface="Calibri" pitchFamily="34" charset="0"/>
              </a:rPr>
              <a:t>Células</a:t>
            </a:r>
            <a:endParaRPr lang="es-CL" sz="16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6" name="5 Rectángulo"/>
          <p:cNvSpPr/>
          <p:nvPr/>
        </p:nvSpPr>
        <p:spPr bwMode="auto">
          <a:xfrm>
            <a:off x="815479" y="4453086"/>
            <a:ext cx="1071562" cy="357187"/>
          </a:xfrm>
          <a:prstGeom prst="rect">
            <a:avLst/>
          </a:prstGeom>
          <a:solidFill>
            <a:srgbClr val="CC99FF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11430" tIns="11430" rIns="11430" bIns="11430" spcCol="1270" anchor="ctr"/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1200" b="1" dirty="0">
                <a:solidFill>
                  <a:schemeClr val="tx1"/>
                </a:solidFill>
                <a:latin typeface="Calibri" pitchFamily="34" charset="0"/>
              </a:rPr>
              <a:t>De origen</a:t>
            </a:r>
            <a:endParaRPr lang="es-CL" sz="1200"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7" name="6 Rectángulo"/>
          <p:cNvSpPr/>
          <p:nvPr/>
        </p:nvSpPr>
        <p:spPr bwMode="auto">
          <a:xfrm>
            <a:off x="815479" y="3953023"/>
            <a:ext cx="1071562" cy="357188"/>
          </a:xfrm>
          <a:prstGeom prst="rect">
            <a:avLst/>
          </a:prstGeom>
          <a:solidFill>
            <a:srgbClr val="CC99FF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11430" tIns="11430" rIns="11430" bIns="11430" spcCol="1270" anchor="ctr"/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1200" b="1" dirty="0">
                <a:solidFill>
                  <a:schemeClr val="tx1"/>
                </a:solidFill>
                <a:latin typeface="Calibri" pitchFamily="34" charset="0"/>
              </a:rPr>
              <a:t>Funcional</a:t>
            </a:r>
            <a:endParaRPr lang="es-CL" sz="1200"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8" name="7 Rectángulo"/>
          <p:cNvSpPr/>
          <p:nvPr/>
        </p:nvSpPr>
        <p:spPr bwMode="auto">
          <a:xfrm>
            <a:off x="815479" y="3452961"/>
            <a:ext cx="1071562" cy="357187"/>
          </a:xfrm>
          <a:prstGeom prst="rect">
            <a:avLst/>
          </a:prstGeom>
          <a:solidFill>
            <a:srgbClr val="CC99FF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11430" tIns="11430" rIns="11430" bIns="11430" spcCol="1270" anchor="ctr"/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1200" b="1" dirty="0">
                <a:solidFill>
                  <a:schemeClr val="tx1"/>
                </a:solidFill>
                <a:latin typeface="Calibri" pitchFamily="34" charset="0"/>
              </a:rPr>
              <a:t>Estructural</a:t>
            </a:r>
            <a:endParaRPr lang="es-CL" sz="1200"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815479" y="4953148"/>
            <a:ext cx="1071562" cy="357188"/>
          </a:xfrm>
          <a:prstGeom prst="rect">
            <a:avLst/>
          </a:prstGeom>
          <a:solidFill>
            <a:srgbClr val="CC99FF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11430" tIns="11430" rIns="11430" bIns="11430" spcCol="1270" anchor="ctr"/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1200" b="1" dirty="0">
                <a:solidFill>
                  <a:schemeClr val="tx1"/>
                </a:solidFill>
                <a:latin typeface="Calibri" pitchFamily="34" charset="0"/>
              </a:rPr>
              <a:t>De Herencia</a:t>
            </a:r>
            <a:endParaRPr lang="es-CL" sz="1200"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0" name="9 Rectángulo"/>
          <p:cNvSpPr/>
          <p:nvPr/>
        </p:nvSpPr>
        <p:spPr bwMode="auto">
          <a:xfrm>
            <a:off x="2887166" y="2952898"/>
            <a:ext cx="1071563" cy="357188"/>
          </a:xfrm>
          <a:prstGeom prst="rect">
            <a:avLst/>
          </a:prstGeom>
          <a:solidFill>
            <a:srgbClr val="954FB1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11430" tIns="11430" rIns="11430" bIns="11430" spcCol="1270" anchor="ctr"/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1400" b="1" dirty="0">
                <a:solidFill>
                  <a:schemeClr val="bg1"/>
                </a:solidFill>
                <a:latin typeface="Calibri" pitchFamily="34" charset="0"/>
              </a:rPr>
              <a:t>Animal</a:t>
            </a:r>
            <a:endParaRPr lang="es-CL" sz="14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2887166" y="3667273"/>
            <a:ext cx="1071563" cy="357188"/>
          </a:xfrm>
          <a:prstGeom prst="rect">
            <a:avLst/>
          </a:prstGeom>
          <a:solidFill>
            <a:srgbClr val="954FB1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11430" tIns="11430" rIns="11430" bIns="11430" spcCol="1270" anchor="ctr"/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1400" b="1" dirty="0">
                <a:solidFill>
                  <a:schemeClr val="bg1"/>
                </a:solidFill>
                <a:latin typeface="Calibri" pitchFamily="34" charset="0"/>
              </a:rPr>
              <a:t>Vegetal</a:t>
            </a:r>
            <a:endParaRPr lang="es-CL" sz="14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3601541" y="1595586"/>
            <a:ext cx="1071563" cy="357187"/>
          </a:xfrm>
          <a:prstGeom prst="rect">
            <a:avLst/>
          </a:prstGeom>
          <a:solidFill>
            <a:srgbClr val="8671CF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11430" tIns="11430" rIns="11430" bIns="11430" spcCol="1270" anchor="ctr"/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1200" b="1" dirty="0">
                <a:solidFill>
                  <a:schemeClr val="bg1"/>
                </a:solidFill>
                <a:latin typeface="Calibri" pitchFamily="34" charset="0"/>
              </a:rPr>
              <a:t>Centríolos</a:t>
            </a:r>
            <a:endParaRPr lang="es-CL" sz="12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3" name="12 Rectángulo"/>
          <p:cNvSpPr/>
          <p:nvPr/>
        </p:nvSpPr>
        <p:spPr bwMode="auto">
          <a:xfrm>
            <a:off x="3601541" y="2046436"/>
            <a:ext cx="1071563" cy="358775"/>
          </a:xfrm>
          <a:prstGeom prst="rect">
            <a:avLst/>
          </a:prstGeom>
          <a:solidFill>
            <a:srgbClr val="8671CF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11430" tIns="11430" rIns="11430" bIns="11430" spcCol="1270" anchor="ctr"/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1200" b="1" dirty="0">
                <a:solidFill>
                  <a:schemeClr val="bg1"/>
                </a:solidFill>
                <a:latin typeface="Calibri" pitchFamily="34" charset="0"/>
              </a:rPr>
              <a:t>Lisosomas</a:t>
            </a:r>
            <a:endParaRPr lang="es-CL" sz="12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4" name="13 Rectángulo"/>
          <p:cNvSpPr/>
          <p:nvPr/>
        </p:nvSpPr>
        <p:spPr bwMode="auto">
          <a:xfrm>
            <a:off x="2601416" y="4381648"/>
            <a:ext cx="1071563" cy="357188"/>
          </a:xfrm>
          <a:prstGeom prst="rect">
            <a:avLst/>
          </a:prstGeom>
          <a:solidFill>
            <a:srgbClr val="8671CF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11430" tIns="11430" rIns="11430" bIns="11430" spcCol="1270" anchor="ctr"/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1200" b="1" dirty="0">
                <a:solidFill>
                  <a:schemeClr val="bg1"/>
                </a:solidFill>
                <a:latin typeface="Calibri" pitchFamily="34" charset="0"/>
              </a:rPr>
              <a:t>Vacuola central</a:t>
            </a:r>
            <a:endParaRPr lang="es-CL" sz="12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5" name="14 Rectángulo"/>
          <p:cNvSpPr/>
          <p:nvPr/>
        </p:nvSpPr>
        <p:spPr bwMode="auto">
          <a:xfrm>
            <a:off x="2601416" y="5096023"/>
            <a:ext cx="1071563" cy="357188"/>
          </a:xfrm>
          <a:prstGeom prst="rect">
            <a:avLst/>
          </a:prstGeom>
          <a:solidFill>
            <a:srgbClr val="8671CF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11430" tIns="11430" rIns="11430" bIns="11430" spcCol="1270" anchor="ctr"/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1200" b="1" dirty="0">
                <a:solidFill>
                  <a:schemeClr val="bg1"/>
                </a:solidFill>
                <a:latin typeface="Calibri" pitchFamily="34" charset="0"/>
              </a:rPr>
              <a:t>Pared Celular</a:t>
            </a:r>
            <a:endParaRPr lang="es-CL" sz="12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6" name="15 Rectángulo"/>
          <p:cNvSpPr/>
          <p:nvPr/>
        </p:nvSpPr>
        <p:spPr bwMode="auto">
          <a:xfrm>
            <a:off x="2601416" y="5810398"/>
            <a:ext cx="1071563" cy="357188"/>
          </a:xfrm>
          <a:prstGeom prst="rect">
            <a:avLst/>
          </a:prstGeom>
          <a:solidFill>
            <a:srgbClr val="8671CF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11430" tIns="11430" rIns="11430" bIns="11430" spcCol="1270" anchor="ctr"/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1200" b="1" dirty="0">
                <a:solidFill>
                  <a:schemeClr val="bg1"/>
                </a:solidFill>
                <a:latin typeface="Calibri" pitchFamily="34" charset="0"/>
              </a:rPr>
              <a:t>Cloroplastos</a:t>
            </a:r>
            <a:endParaRPr lang="es-CL" sz="12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7" name="16 Rectángulo"/>
          <p:cNvSpPr/>
          <p:nvPr/>
        </p:nvSpPr>
        <p:spPr bwMode="auto">
          <a:xfrm>
            <a:off x="5387479" y="2524273"/>
            <a:ext cx="928687" cy="357188"/>
          </a:xfrm>
          <a:prstGeom prst="rect">
            <a:avLst/>
          </a:prstGeom>
          <a:solidFill>
            <a:srgbClr val="9966FF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11430" tIns="11430" rIns="11430" bIns="11430" spcCol="1270" anchor="ctr"/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1200" b="1" dirty="0">
                <a:solidFill>
                  <a:schemeClr val="bg1"/>
                </a:solidFill>
                <a:latin typeface="Calibri" pitchFamily="34" charset="0"/>
              </a:rPr>
              <a:t>RER</a:t>
            </a:r>
            <a:endParaRPr lang="es-CL" sz="12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8" name="17 Rectángulo"/>
          <p:cNvSpPr/>
          <p:nvPr/>
        </p:nvSpPr>
        <p:spPr bwMode="auto">
          <a:xfrm>
            <a:off x="5387479" y="3024336"/>
            <a:ext cx="928687" cy="357187"/>
          </a:xfrm>
          <a:prstGeom prst="rect">
            <a:avLst/>
          </a:prstGeom>
          <a:solidFill>
            <a:srgbClr val="9966FF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11430" tIns="11430" rIns="11430" bIns="11430" spcCol="1270" anchor="ctr"/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1200" b="1" dirty="0">
                <a:solidFill>
                  <a:schemeClr val="bg1"/>
                </a:solidFill>
                <a:latin typeface="Calibri" pitchFamily="34" charset="0"/>
              </a:rPr>
              <a:t>REL</a:t>
            </a:r>
            <a:endParaRPr lang="es-CL" sz="12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9" name="18 Rectángulo"/>
          <p:cNvSpPr/>
          <p:nvPr/>
        </p:nvSpPr>
        <p:spPr bwMode="auto">
          <a:xfrm>
            <a:off x="5387479" y="3524398"/>
            <a:ext cx="928687" cy="357188"/>
          </a:xfrm>
          <a:prstGeom prst="rect">
            <a:avLst/>
          </a:prstGeom>
          <a:solidFill>
            <a:srgbClr val="9966FF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11430" tIns="11430" rIns="11430" bIns="11430" spcCol="1270" anchor="ctr"/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1200" b="1" dirty="0">
                <a:solidFill>
                  <a:schemeClr val="bg1"/>
                </a:solidFill>
                <a:latin typeface="Calibri" pitchFamily="34" charset="0"/>
              </a:rPr>
              <a:t>A. de Golgi</a:t>
            </a:r>
            <a:endParaRPr lang="es-CL" sz="12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0" name="19 Rectángulo"/>
          <p:cNvSpPr/>
          <p:nvPr/>
        </p:nvSpPr>
        <p:spPr bwMode="auto">
          <a:xfrm>
            <a:off x="5387479" y="3953023"/>
            <a:ext cx="928687" cy="357188"/>
          </a:xfrm>
          <a:prstGeom prst="rect">
            <a:avLst/>
          </a:prstGeom>
          <a:solidFill>
            <a:srgbClr val="9966FF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11430" tIns="11430" rIns="11430" bIns="11430" spcCol="1270" anchor="ctr"/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1200" b="1" dirty="0">
                <a:solidFill>
                  <a:schemeClr val="bg1"/>
                </a:solidFill>
                <a:latin typeface="Calibri" pitchFamily="34" charset="0"/>
              </a:rPr>
              <a:t>Mitocondria</a:t>
            </a:r>
            <a:endParaRPr lang="es-CL" sz="12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3" name="22 Rectángulo"/>
          <p:cNvSpPr/>
          <p:nvPr/>
        </p:nvSpPr>
        <p:spPr bwMode="auto">
          <a:xfrm>
            <a:off x="6887666" y="2524273"/>
            <a:ext cx="1428750" cy="357188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11430" tIns="11430" rIns="11430" bIns="11430" spcCol="1270" anchor="ctr"/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1200" b="1" dirty="0">
                <a:solidFill>
                  <a:schemeClr val="tx1"/>
                </a:solidFill>
                <a:latin typeface="Calibri" pitchFamily="34" charset="0"/>
              </a:rPr>
              <a:t>Síntesis de proteínas</a:t>
            </a:r>
            <a:endParaRPr lang="es-CL" sz="1200"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6887666" y="3024336"/>
            <a:ext cx="1428750" cy="357187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11430" tIns="11430" rIns="11430" bIns="11430" spcCol="1270" anchor="ctr"/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1200" b="1" dirty="0">
                <a:solidFill>
                  <a:schemeClr val="tx1"/>
                </a:solidFill>
                <a:latin typeface="Calibri" pitchFamily="34" charset="0"/>
              </a:rPr>
              <a:t>Síntesis de lípidos</a:t>
            </a:r>
            <a:endParaRPr lang="es-CL" sz="1200"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6887666" y="3524398"/>
            <a:ext cx="1428750" cy="357188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11430" tIns="11430" rIns="11430" bIns="11430" spcCol="1270" anchor="ctr"/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1200" b="1" dirty="0">
                <a:solidFill>
                  <a:schemeClr val="tx1"/>
                </a:solidFill>
                <a:latin typeface="Calibri" pitchFamily="34" charset="0"/>
              </a:rPr>
              <a:t>Procesamiento de lípidos y proteínas</a:t>
            </a:r>
            <a:endParaRPr lang="es-CL" sz="1200"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6887666" y="3953023"/>
            <a:ext cx="1428750" cy="357188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11430" tIns="11430" rIns="11430" bIns="11430" spcCol="1270" anchor="ctr"/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1200" b="1" dirty="0">
                <a:solidFill>
                  <a:schemeClr val="tx1"/>
                </a:solidFill>
                <a:latin typeface="Calibri" pitchFamily="34" charset="0"/>
              </a:rPr>
              <a:t>Respiración celular</a:t>
            </a:r>
            <a:endParaRPr lang="es-CL" sz="1200"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5387479" y="1667023"/>
            <a:ext cx="2071687" cy="214313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11430" tIns="11430" rIns="11430" bIns="11430" spcCol="1270" anchor="ctr"/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1200" b="1" dirty="0">
                <a:solidFill>
                  <a:schemeClr val="tx1"/>
                </a:solidFill>
                <a:latin typeface="Calibri" pitchFamily="34" charset="0"/>
              </a:rPr>
              <a:t>Participan en la división celular</a:t>
            </a:r>
            <a:endParaRPr lang="es-CL" sz="1200"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5387479" y="2130573"/>
            <a:ext cx="2071687" cy="179388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11430" tIns="11430" rIns="11430" bIns="11430" spcCol="1270" anchor="ctr"/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1200" b="1" dirty="0">
                <a:solidFill>
                  <a:schemeClr val="tx1"/>
                </a:solidFill>
                <a:latin typeface="Calibri" pitchFamily="34" charset="0"/>
              </a:rPr>
              <a:t>Digestión celular</a:t>
            </a:r>
            <a:endParaRPr lang="es-CL" sz="1200"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3458666" y="4810273"/>
            <a:ext cx="1071563" cy="214313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11430" tIns="11430" rIns="11430" bIns="11430" spcCol="1270" anchor="ctr"/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1200" b="1" dirty="0">
                <a:solidFill>
                  <a:schemeClr val="tx1"/>
                </a:solidFill>
                <a:latin typeface="Calibri" pitchFamily="34" charset="0"/>
              </a:rPr>
              <a:t>Almacena agua</a:t>
            </a:r>
            <a:endParaRPr lang="es-CL" sz="1200"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3458666" y="5524648"/>
            <a:ext cx="1500188" cy="214313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11430" tIns="11430" rIns="11430" bIns="11430" spcCol="1270" anchor="ctr"/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1200" b="1" dirty="0">
                <a:solidFill>
                  <a:schemeClr val="tx1"/>
                </a:solidFill>
                <a:latin typeface="Calibri" pitchFamily="34" charset="0"/>
              </a:rPr>
              <a:t>Rigidez y protección</a:t>
            </a:r>
            <a:endParaRPr lang="es-CL" sz="1200"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3458666" y="6239023"/>
            <a:ext cx="1500188" cy="214313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11430" tIns="11430" rIns="11430" bIns="11430" spcCol="1270" anchor="ctr"/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1200" b="1" dirty="0">
                <a:solidFill>
                  <a:schemeClr val="tx1"/>
                </a:solidFill>
                <a:latin typeface="Calibri" pitchFamily="34" charset="0"/>
              </a:rPr>
              <a:t>Fotosíntesis</a:t>
            </a:r>
            <a:endParaRPr lang="es-CL" sz="1200" b="1" dirty="0">
              <a:solidFill>
                <a:schemeClr val="tx1"/>
              </a:solidFill>
              <a:latin typeface="Calibri" pitchFamily="34" charset="0"/>
            </a:endParaRPr>
          </a:p>
        </p:txBody>
      </p:sp>
      <p:cxnSp>
        <p:nvCxnSpPr>
          <p:cNvPr id="34" name="33 Conector angular"/>
          <p:cNvCxnSpPr>
            <a:stCxn id="5" idx="1"/>
            <a:endCxn id="8" idx="1"/>
          </p:cNvCxnSpPr>
          <p:nvPr/>
        </p:nvCxnSpPr>
        <p:spPr>
          <a:xfrm rot="10800000" flipH="1" flipV="1">
            <a:off x="529729" y="2844948"/>
            <a:ext cx="285750" cy="785813"/>
          </a:xfrm>
          <a:prstGeom prst="bentConnector3">
            <a:avLst>
              <a:gd name="adj1" fmla="val -79999"/>
            </a:avLst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5" name="34 Conector angular"/>
          <p:cNvCxnSpPr>
            <a:stCxn id="5" idx="1"/>
            <a:endCxn id="7" idx="1"/>
          </p:cNvCxnSpPr>
          <p:nvPr/>
        </p:nvCxnSpPr>
        <p:spPr>
          <a:xfrm rot="10800000" flipH="1" flipV="1">
            <a:off x="529729" y="2844948"/>
            <a:ext cx="285750" cy="1287463"/>
          </a:xfrm>
          <a:prstGeom prst="bentConnector3">
            <a:avLst>
              <a:gd name="adj1" fmla="val -79999"/>
            </a:avLst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6" name="35 Conector angular"/>
          <p:cNvCxnSpPr>
            <a:stCxn id="5" idx="1"/>
            <a:endCxn id="6" idx="1"/>
          </p:cNvCxnSpPr>
          <p:nvPr/>
        </p:nvCxnSpPr>
        <p:spPr>
          <a:xfrm rot="10800000" flipH="1" flipV="1">
            <a:off x="529729" y="2844948"/>
            <a:ext cx="285750" cy="1787525"/>
          </a:xfrm>
          <a:prstGeom prst="bentConnector3">
            <a:avLst>
              <a:gd name="adj1" fmla="val -79999"/>
            </a:avLst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7" name="36 Conector angular"/>
          <p:cNvCxnSpPr>
            <a:stCxn id="5" idx="1"/>
            <a:endCxn id="9" idx="1"/>
          </p:cNvCxnSpPr>
          <p:nvPr/>
        </p:nvCxnSpPr>
        <p:spPr>
          <a:xfrm rot="10800000" flipH="1" flipV="1">
            <a:off x="529729" y="2844948"/>
            <a:ext cx="285750" cy="2287588"/>
          </a:xfrm>
          <a:prstGeom prst="bentConnector3">
            <a:avLst>
              <a:gd name="adj1" fmla="val -79999"/>
            </a:avLst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38" name="140 CuadroTexto"/>
          <p:cNvSpPr txBox="1">
            <a:spLocks noChangeArrowheads="1"/>
          </p:cNvSpPr>
          <p:nvPr/>
        </p:nvSpPr>
        <p:spPr bwMode="auto">
          <a:xfrm>
            <a:off x="1601291" y="2619523"/>
            <a:ext cx="496888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1100" b="1">
                <a:solidFill>
                  <a:srgbClr val="990099"/>
                </a:solidFill>
                <a:latin typeface="Calibri" pitchFamily="34" charset="0"/>
              </a:rPr>
              <a:t>Tipos</a:t>
            </a:r>
            <a:endParaRPr lang="es-CL" sz="1100" b="1">
              <a:solidFill>
                <a:srgbClr val="990099"/>
              </a:solidFill>
              <a:latin typeface="Calibri" pitchFamily="34" charset="0"/>
            </a:endParaRPr>
          </a:p>
        </p:txBody>
      </p:sp>
      <p:cxnSp>
        <p:nvCxnSpPr>
          <p:cNvPr id="39" name="142 Conector angular"/>
          <p:cNvCxnSpPr>
            <a:stCxn id="10" idx="0"/>
            <a:endCxn id="13" idx="1"/>
          </p:cNvCxnSpPr>
          <p:nvPr/>
        </p:nvCxnSpPr>
        <p:spPr>
          <a:xfrm rot="5400000" flipH="1" flipV="1">
            <a:off x="3148310" y="2499667"/>
            <a:ext cx="727075" cy="179387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40" name="39 Forma"/>
          <p:cNvCxnSpPr>
            <a:stCxn id="10" idx="0"/>
            <a:endCxn id="12" idx="1"/>
          </p:cNvCxnSpPr>
          <p:nvPr/>
        </p:nvCxnSpPr>
        <p:spPr>
          <a:xfrm rot="5400000" flipH="1" flipV="1">
            <a:off x="2922092" y="2273448"/>
            <a:ext cx="1179512" cy="179387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41" name="150 CuadroTexto"/>
          <p:cNvSpPr txBox="1">
            <a:spLocks noChangeArrowheads="1"/>
          </p:cNvSpPr>
          <p:nvPr/>
        </p:nvSpPr>
        <p:spPr bwMode="auto">
          <a:xfrm rot="16200000">
            <a:off x="2600622" y="2094855"/>
            <a:ext cx="1406525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1100" b="1">
                <a:solidFill>
                  <a:srgbClr val="990099"/>
                </a:solidFill>
                <a:latin typeface="Calibri" pitchFamily="34" charset="0"/>
              </a:rPr>
              <a:t>Organelos exclusivos</a:t>
            </a:r>
            <a:endParaRPr lang="es-CL" sz="1100" b="1">
              <a:solidFill>
                <a:srgbClr val="990099"/>
              </a:solidFill>
              <a:latin typeface="Calibri" pitchFamily="34" charset="0"/>
            </a:endParaRPr>
          </a:p>
        </p:txBody>
      </p:sp>
      <p:cxnSp>
        <p:nvCxnSpPr>
          <p:cNvPr id="42" name="41 Conector angular"/>
          <p:cNvCxnSpPr>
            <a:stCxn id="11" idx="1"/>
            <a:endCxn id="14" idx="1"/>
          </p:cNvCxnSpPr>
          <p:nvPr/>
        </p:nvCxnSpPr>
        <p:spPr>
          <a:xfrm rot="10800000" flipV="1">
            <a:off x="2601416" y="3846661"/>
            <a:ext cx="285750" cy="714375"/>
          </a:xfrm>
          <a:prstGeom prst="bentConnector3">
            <a:avLst>
              <a:gd name="adj1" fmla="val 179999"/>
            </a:avLst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43" name="42 Conector angular"/>
          <p:cNvCxnSpPr>
            <a:stCxn id="11" idx="1"/>
            <a:endCxn id="15" idx="1"/>
          </p:cNvCxnSpPr>
          <p:nvPr/>
        </p:nvCxnSpPr>
        <p:spPr>
          <a:xfrm rot="10800000" flipV="1">
            <a:off x="2601416" y="3846661"/>
            <a:ext cx="285750" cy="1428750"/>
          </a:xfrm>
          <a:prstGeom prst="bentConnector3">
            <a:avLst>
              <a:gd name="adj1" fmla="val 179999"/>
            </a:avLst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44" name="43 Conector angular"/>
          <p:cNvCxnSpPr>
            <a:stCxn id="11" idx="1"/>
            <a:endCxn id="16" idx="1"/>
          </p:cNvCxnSpPr>
          <p:nvPr/>
        </p:nvCxnSpPr>
        <p:spPr>
          <a:xfrm rot="10800000" flipV="1">
            <a:off x="2601416" y="3846661"/>
            <a:ext cx="285750" cy="2143125"/>
          </a:xfrm>
          <a:prstGeom prst="bentConnector3">
            <a:avLst>
              <a:gd name="adj1" fmla="val 179999"/>
            </a:avLst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45" name="168 CuadroTexto"/>
          <p:cNvSpPr txBox="1">
            <a:spLocks noChangeArrowheads="1"/>
          </p:cNvSpPr>
          <p:nvPr/>
        </p:nvSpPr>
        <p:spPr bwMode="auto">
          <a:xfrm rot="16200000">
            <a:off x="1552872" y="4811067"/>
            <a:ext cx="1406525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1100" b="1">
                <a:solidFill>
                  <a:srgbClr val="990099"/>
                </a:solidFill>
                <a:latin typeface="Calibri" pitchFamily="34" charset="0"/>
              </a:rPr>
              <a:t>Organelos exclusivos</a:t>
            </a:r>
            <a:endParaRPr lang="es-CL" sz="1100" b="1">
              <a:solidFill>
                <a:srgbClr val="990099"/>
              </a:solidFill>
              <a:latin typeface="Calibri" pitchFamily="34" charset="0"/>
            </a:endParaRPr>
          </a:p>
        </p:txBody>
      </p:sp>
      <p:cxnSp>
        <p:nvCxnSpPr>
          <p:cNvPr id="46" name="45 Forma"/>
          <p:cNvCxnSpPr>
            <a:stCxn id="14" idx="2"/>
            <a:endCxn id="31" idx="1"/>
          </p:cNvCxnSpPr>
          <p:nvPr/>
        </p:nvCxnSpPr>
        <p:spPr>
          <a:xfrm rot="16200000" flipH="1">
            <a:off x="3207841" y="4667399"/>
            <a:ext cx="179387" cy="322262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47" name="46 Forma"/>
          <p:cNvCxnSpPr>
            <a:stCxn id="15" idx="2"/>
            <a:endCxn id="32" idx="1"/>
          </p:cNvCxnSpPr>
          <p:nvPr/>
        </p:nvCxnSpPr>
        <p:spPr>
          <a:xfrm rot="16200000" flipH="1">
            <a:off x="3207841" y="5381774"/>
            <a:ext cx="179387" cy="322262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48" name="47 Forma"/>
          <p:cNvCxnSpPr>
            <a:stCxn id="16" idx="2"/>
            <a:endCxn id="33" idx="1"/>
          </p:cNvCxnSpPr>
          <p:nvPr/>
        </p:nvCxnSpPr>
        <p:spPr>
          <a:xfrm rot="16200000" flipH="1">
            <a:off x="3207841" y="6096149"/>
            <a:ext cx="179387" cy="322262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49" name="195 CuadroTexto"/>
          <p:cNvSpPr txBox="1">
            <a:spLocks noChangeArrowheads="1"/>
          </p:cNvSpPr>
          <p:nvPr/>
        </p:nvSpPr>
        <p:spPr bwMode="auto">
          <a:xfrm>
            <a:off x="4673104" y="1524148"/>
            <a:ext cx="644525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1100" b="1">
                <a:solidFill>
                  <a:srgbClr val="990099"/>
                </a:solidFill>
                <a:latin typeface="Calibri" pitchFamily="34" charset="0"/>
              </a:rPr>
              <a:t>Función</a:t>
            </a:r>
            <a:endParaRPr lang="es-CL" sz="1100" b="1">
              <a:solidFill>
                <a:srgbClr val="990099"/>
              </a:solidFill>
              <a:latin typeface="Calibri" pitchFamily="34" charset="0"/>
            </a:endParaRPr>
          </a:p>
        </p:txBody>
      </p:sp>
      <p:sp>
        <p:nvSpPr>
          <p:cNvPr id="50" name="196 CuadroTexto"/>
          <p:cNvSpPr txBox="1">
            <a:spLocks noChangeArrowheads="1"/>
          </p:cNvSpPr>
          <p:nvPr/>
        </p:nvSpPr>
        <p:spPr bwMode="auto">
          <a:xfrm>
            <a:off x="4673104" y="1963886"/>
            <a:ext cx="644525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1100" b="1">
                <a:solidFill>
                  <a:srgbClr val="990099"/>
                </a:solidFill>
                <a:latin typeface="Calibri" pitchFamily="34" charset="0"/>
              </a:rPr>
              <a:t>Función</a:t>
            </a:r>
            <a:endParaRPr lang="es-CL" sz="1100" b="1">
              <a:solidFill>
                <a:srgbClr val="990099"/>
              </a:solidFill>
              <a:latin typeface="Calibri" pitchFamily="34" charset="0"/>
            </a:endParaRPr>
          </a:p>
        </p:txBody>
      </p:sp>
      <p:cxnSp>
        <p:nvCxnSpPr>
          <p:cNvPr id="51" name="50 Conector angular"/>
          <p:cNvCxnSpPr>
            <a:stCxn id="12" idx="3"/>
            <a:endCxn id="29" idx="1"/>
          </p:cNvCxnSpPr>
          <p:nvPr/>
        </p:nvCxnSpPr>
        <p:spPr>
          <a:xfrm>
            <a:off x="4673104" y="1773386"/>
            <a:ext cx="714375" cy="1587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52" name="51 Conector angular"/>
          <p:cNvCxnSpPr>
            <a:stCxn id="13" idx="3"/>
            <a:endCxn id="30" idx="1"/>
          </p:cNvCxnSpPr>
          <p:nvPr/>
        </p:nvCxnSpPr>
        <p:spPr>
          <a:xfrm flipV="1">
            <a:off x="4673104" y="2221061"/>
            <a:ext cx="714375" cy="476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53" name="218 CuadroTexto"/>
          <p:cNvSpPr txBox="1">
            <a:spLocks noChangeArrowheads="1"/>
          </p:cNvSpPr>
          <p:nvPr/>
        </p:nvSpPr>
        <p:spPr bwMode="auto">
          <a:xfrm>
            <a:off x="2529979" y="4738836"/>
            <a:ext cx="644525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1100" b="1">
                <a:solidFill>
                  <a:srgbClr val="990099"/>
                </a:solidFill>
                <a:latin typeface="Calibri" pitchFamily="34" charset="0"/>
              </a:rPr>
              <a:t>Función</a:t>
            </a:r>
            <a:endParaRPr lang="es-CL" sz="1100" b="1">
              <a:solidFill>
                <a:srgbClr val="990099"/>
              </a:solidFill>
              <a:latin typeface="Calibri" pitchFamily="34" charset="0"/>
            </a:endParaRPr>
          </a:p>
        </p:txBody>
      </p:sp>
      <p:sp>
        <p:nvSpPr>
          <p:cNvPr id="54" name="219 CuadroTexto"/>
          <p:cNvSpPr txBox="1">
            <a:spLocks noChangeArrowheads="1"/>
          </p:cNvSpPr>
          <p:nvPr/>
        </p:nvSpPr>
        <p:spPr bwMode="auto">
          <a:xfrm>
            <a:off x="2529979" y="5453211"/>
            <a:ext cx="644525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1100" b="1">
                <a:solidFill>
                  <a:srgbClr val="990099"/>
                </a:solidFill>
                <a:latin typeface="Calibri" pitchFamily="34" charset="0"/>
              </a:rPr>
              <a:t>Función</a:t>
            </a:r>
            <a:endParaRPr lang="es-CL" sz="1100" b="1">
              <a:solidFill>
                <a:srgbClr val="990099"/>
              </a:solidFill>
              <a:latin typeface="Calibri" pitchFamily="34" charset="0"/>
            </a:endParaRPr>
          </a:p>
        </p:txBody>
      </p:sp>
      <p:sp>
        <p:nvSpPr>
          <p:cNvPr id="55" name="220 CuadroTexto"/>
          <p:cNvSpPr txBox="1">
            <a:spLocks noChangeArrowheads="1"/>
          </p:cNvSpPr>
          <p:nvPr/>
        </p:nvSpPr>
        <p:spPr bwMode="auto">
          <a:xfrm>
            <a:off x="2529979" y="6167586"/>
            <a:ext cx="644525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1100" b="1">
                <a:solidFill>
                  <a:srgbClr val="990099"/>
                </a:solidFill>
                <a:latin typeface="Calibri" pitchFamily="34" charset="0"/>
              </a:rPr>
              <a:t>Función</a:t>
            </a:r>
            <a:endParaRPr lang="es-CL" sz="1100" b="1">
              <a:solidFill>
                <a:srgbClr val="990099"/>
              </a:solidFill>
              <a:latin typeface="Calibri" pitchFamily="34" charset="0"/>
            </a:endParaRPr>
          </a:p>
        </p:txBody>
      </p:sp>
      <p:cxnSp>
        <p:nvCxnSpPr>
          <p:cNvPr id="56" name="55 Conector angular"/>
          <p:cNvCxnSpPr/>
          <p:nvPr/>
        </p:nvCxnSpPr>
        <p:spPr>
          <a:xfrm flipV="1">
            <a:off x="3958729" y="2702073"/>
            <a:ext cx="1428750" cy="428625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57" name="56 Conector angular"/>
          <p:cNvCxnSpPr/>
          <p:nvPr/>
        </p:nvCxnSpPr>
        <p:spPr>
          <a:xfrm>
            <a:off x="3958729" y="3130698"/>
            <a:ext cx="1428750" cy="7143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58" name="57 Conector angular"/>
          <p:cNvCxnSpPr/>
          <p:nvPr/>
        </p:nvCxnSpPr>
        <p:spPr>
          <a:xfrm>
            <a:off x="3958729" y="3130698"/>
            <a:ext cx="1428750" cy="5715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59" name="58 Conector angular"/>
          <p:cNvCxnSpPr/>
          <p:nvPr/>
        </p:nvCxnSpPr>
        <p:spPr>
          <a:xfrm>
            <a:off x="3958729" y="3130698"/>
            <a:ext cx="1428750" cy="1001713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62" name="61 Conector angular"/>
          <p:cNvCxnSpPr>
            <a:stCxn id="17" idx="3"/>
            <a:endCxn id="23" idx="1"/>
          </p:cNvCxnSpPr>
          <p:nvPr/>
        </p:nvCxnSpPr>
        <p:spPr>
          <a:xfrm>
            <a:off x="6316166" y="2702073"/>
            <a:ext cx="571500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63" name="62 Conector angular"/>
          <p:cNvCxnSpPr>
            <a:stCxn id="18" idx="3"/>
            <a:endCxn id="24" idx="1"/>
          </p:cNvCxnSpPr>
          <p:nvPr/>
        </p:nvCxnSpPr>
        <p:spPr>
          <a:xfrm>
            <a:off x="6316166" y="3202136"/>
            <a:ext cx="571500" cy="1587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64" name="63 Conector angular"/>
          <p:cNvCxnSpPr>
            <a:stCxn id="19" idx="3"/>
            <a:endCxn id="25" idx="1"/>
          </p:cNvCxnSpPr>
          <p:nvPr/>
        </p:nvCxnSpPr>
        <p:spPr>
          <a:xfrm>
            <a:off x="6316166" y="3702198"/>
            <a:ext cx="571500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65" name="64 Conector angular"/>
          <p:cNvCxnSpPr>
            <a:stCxn id="20" idx="3"/>
            <a:endCxn id="26" idx="1"/>
          </p:cNvCxnSpPr>
          <p:nvPr/>
        </p:nvCxnSpPr>
        <p:spPr>
          <a:xfrm>
            <a:off x="6316166" y="4132411"/>
            <a:ext cx="571500" cy="1587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68" name="286 CuadroTexto"/>
          <p:cNvSpPr txBox="1">
            <a:spLocks noChangeArrowheads="1"/>
          </p:cNvSpPr>
          <p:nvPr/>
        </p:nvSpPr>
        <p:spPr bwMode="auto">
          <a:xfrm>
            <a:off x="6244729" y="2452836"/>
            <a:ext cx="644525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1100" b="1">
                <a:solidFill>
                  <a:srgbClr val="990099"/>
                </a:solidFill>
                <a:latin typeface="Calibri" pitchFamily="34" charset="0"/>
              </a:rPr>
              <a:t>Función</a:t>
            </a:r>
            <a:endParaRPr lang="es-CL" sz="1100" b="1">
              <a:solidFill>
                <a:srgbClr val="990099"/>
              </a:solidFill>
              <a:latin typeface="Calibri" pitchFamily="34" charset="0"/>
            </a:endParaRPr>
          </a:p>
        </p:txBody>
      </p:sp>
      <p:sp>
        <p:nvSpPr>
          <p:cNvPr id="69" name="287 CuadroTexto"/>
          <p:cNvSpPr txBox="1">
            <a:spLocks noChangeArrowheads="1"/>
          </p:cNvSpPr>
          <p:nvPr/>
        </p:nvSpPr>
        <p:spPr bwMode="auto">
          <a:xfrm>
            <a:off x="6244729" y="2952898"/>
            <a:ext cx="644525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1100" b="1">
                <a:solidFill>
                  <a:srgbClr val="990099"/>
                </a:solidFill>
                <a:latin typeface="Calibri" pitchFamily="34" charset="0"/>
              </a:rPr>
              <a:t>Función</a:t>
            </a:r>
            <a:endParaRPr lang="es-CL" sz="1100" b="1">
              <a:solidFill>
                <a:srgbClr val="990099"/>
              </a:solidFill>
              <a:latin typeface="Calibri" pitchFamily="34" charset="0"/>
            </a:endParaRPr>
          </a:p>
        </p:txBody>
      </p:sp>
      <p:sp>
        <p:nvSpPr>
          <p:cNvPr id="70" name="288 CuadroTexto"/>
          <p:cNvSpPr txBox="1">
            <a:spLocks noChangeArrowheads="1"/>
          </p:cNvSpPr>
          <p:nvPr/>
        </p:nvSpPr>
        <p:spPr bwMode="auto">
          <a:xfrm>
            <a:off x="6244729" y="3452961"/>
            <a:ext cx="644525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1100" b="1">
                <a:solidFill>
                  <a:srgbClr val="990099"/>
                </a:solidFill>
                <a:latin typeface="Calibri" pitchFamily="34" charset="0"/>
              </a:rPr>
              <a:t>Función</a:t>
            </a:r>
            <a:endParaRPr lang="es-CL" sz="1100" b="1">
              <a:solidFill>
                <a:srgbClr val="990099"/>
              </a:solidFill>
              <a:latin typeface="Calibri" pitchFamily="34" charset="0"/>
            </a:endParaRPr>
          </a:p>
        </p:txBody>
      </p:sp>
      <p:sp>
        <p:nvSpPr>
          <p:cNvPr id="71" name="289 CuadroTexto"/>
          <p:cNvSpPr txBox="1">
            <a:spLocks noChangeArrowheads="1"/>
          </p:cNvSpPr>
          <p:nvPr/>
        </p:nvSpPr>
        <p:spPr bwMode="auto">
          <a:xfrm>
            <a:off x="6243141" y="3905398"/>
            <a:ext cx="644525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1100" b="1">
                <a:solidFill>
                  <a:srgbClr val="990099"/>
                </a:solidFill>
                <a:latin typeface="Calibri" pitchFamily="34" charset="0"/>
              </a:rPr>
              <a:t>Función</a:t>
            </a:r>
            <a:endParaRPr lang="es-CL" sz="1100" b="1">
              <a:solidFill>
                <a:srgbClr val="990099"/>
              </a:solidFill>
              <a:latin typeface="Calibri" pitchFamily="34" charset="0"/>
            </a:endParaRPr>
          </a:p>
        </p:txBody>
      </p:sp>
      <p:cxnSp>
        <p:nvCxnSpPr>
          <p:cNvPr id="74" name="127 Conector angular"/>
          <p:cNvCxnSpPr>
            <a:stCxn id="77" idx="2"/>
          </p:cNvCxnSpPr>
          <p:nvPr/>
        </p:nvCxnSpPr>
        <p:spPr>
          <a:xfrm rot="16200000" flipH="1">
            <a:off x="2101354" y="2344885"/>
            <a:ext cx="749300" cy="822325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75" name="74 Forma"/>
          <p:cNvCxnSpPr>
            <a:stCxn id="77" idx="2"/>
          </p:cNvCxnSpPr>
          <p:nvPr/>
        </p:nvCxnSpPr>
        <p:spPr>
          <a:xfrm rot="16200000" flipH="1">
            <a:off x="1744166" y="2702073"/>
            <a:ext cx="1463675" cy="822325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76" name="75 Rectángulo"/>
          <p:cNvSpPr/>
          <p:nvPr/>
        </p:nvSpPr>
        <p:spPr bwMode="auto">
          <a:xfrm>
            <a:off x="1529854" y="1452711"/>
            <a:ext cx="1071562" cy="357187"/>
          </a:xfrm>
          <a:prstGeom prst="rect">
            <a:avLst/>
          </a:prstGeom>
          <a:solidFill>
            <a:srgbClr val="954FB1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11430" tIns="11430" rIns="11430" bIns="11430" spcCol="1270" anchor="ctr"/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1400" b="1" dirty="0">
                <a:solidFill>
                  <a:schemeClr val="bg1"/>
                </a:solidFill>
                <a:latin typeface="Calibri" pitchFamily="34" charset="0"/>
              </a:rPr>
              <a:t>Procariontes</a:t>
            </a:r>
            <a:endParaRPr lang="es-CL" sz="14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77" name="76 Rectángulo"/>
          <p:cNvSpPr/>
          <p:nvPr/>
        </p:nvSpPr>
        <p:spPr bwMode="auto">
          <a:xfrm>
            <a:off x="1529854" y="2024211"/>
            <a:ext cx="1071562" cy="357187"/>
          </a:xfrm>
          <a:prstGeom prst="rect">
            <a:avLst/>
          </a:prstGeom>
          <a:solidFill>
            <a:srgbClr val="954FB1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11430" tIns="11430" rIns="11430" bIns="11430" spcCol="1270" anchor="ctr"/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1400" b="1" dirty="0">
                <a:solidFill>
                  <a:schemeClr val="bg1"/>
                </a:solidFill>
                <a:latin typeface="Calibri" pitchFamily="34" charset="0"/>
              </a:rPr>
              <a:t>Eucariontes</a:t>
            </a:r>
            <a:endParaRPr lang="es-CL" sz="14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cxnSp>
        <p:nvCxnSpPr>
          <p:cNvPr id="78" name="77 Forma"/>
          <p:cNvCxnSpPr>
            <a:endCxn id="77" idx="1"/>
          </p:cNvCxnSpPr>
          <p:nvPr/>
        </p:nvCxnSpPr>
        <p:spPr>
          <a:xfrm rot="5400000" flipH="1" flipV="1">
            <a:off x="1064716" y="2202011"/>
            <a:ext cx="465137" cy="465138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79" name="78 Forma"/>
          <p:cNvCxnSpPr>
            <a:endCxn id="76" idx="1"/>
          </p:cNvCxnSpPr>
          <p:nvPr/>
        </p:nvCxnSpPr>
        <p:spPr>
          <a:xfrm rot="5400000" flipH="1" flipV="1">
            <a:off x="778966" y="1916261"/>
            <a:ext cx="1036637" cy="465138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teoría celular</a:t>
            </a:r>
            <a:endParaRPr lang="es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827584" y="4293096"/>
            <a:ext cx="6912768" cy="9541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2800" dirty="0" smtClean="0"/>
              <a:t>“La célula es la unidad estructural, funcional y de origen de los seres vivos”</a:t>
            </a:r>
            <a:endParaRPr lang="es-ES" sz="2800" dirty="0"/>
          </a:p>
        </p:txBody>
      </p:sp>
      <p:sp>
        <p:nvSpPr>
          <p:cNvPr id="9" name="8 Flecha derecha"/>
          <p:cNvSpPr/>
          <p:nvPr/>
        </p:nvSpPr>
        <p:spPr>
          <a:xfrm>
            <a:off x="179512" y="908720"/>
            <a:ext cx="8964488" cy="3816424"/>
          </a:xfrm>
          <a:prstGeom prst="rightArrow">
            <a:avLst>
              <a:gd name="adj1" fmla="val 50000"/>
              <a:gd name="adj2" fmla="val 218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CuadroTexto"/>
          <p:cNvSpPr txBox="1"/>
          <p:nvPr/>
        </p:nvSpPr>
        <p:spPr>
          <a:xfrm>
            <a:off x="251520" y="1916832"/>
            <a:ext cx="1656184" cy="175432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dirty="0" smtClean="0"/>
              <a:t>Robert </a:t>
            </a:r>
            <a:r>
              <a:rPr lang="es-ES" dirty="0" smtClean="0"/>
              <a:t>Hook</a:t>
            </a:r>
          </a:p>
          <a:p>
            <a:r>
              <a:rPr lang="es-ES" dirty="0" smtClean="0"/>
              <a:t>Primer científico en acuñar el nombre de célula.</a:t>
            </a:r>
            <a:endParaRPr lang="es-ES" dirty="0"/>
          </a:p>
        </p:txBody>
      </p:sp>
      <p:sp>
        <p:nvSpPr>
          <p:cNvPr id="11" name="10 CuadroTexto"/>
          <p:cNvSpPr txBox="1"/>
          <p:nvPr/>
        </p:nvSpPr>
        <p:spPr>
          <a:xfrm>
            <a:off x="2123728" y="1916832"/>
            <a:ext cx="1728192" cy="175432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dirty="0" err="1" smtClean="0"/>
              <a:t>Sleiden</a:t>
            </a:r>
            <a:r>
              <a:rPr lang="es-ES" dirty="0" smtClean="0"/>
              <a:t> y </a:t>
            </a:r>
            <a:r>
              <a:rPr lang="es-ES" dirty="0" err="1" smtClean="0"/>
              <a:t>Shwann</a:t>
            </a:r>
            <a:endParaRPr lang="es-ES" dirty="0" smtClean="0"/>
          </a:p>
          <a:p>
            <a:r>
              <a:rPr lang="es-ES" dirty="0" smtClean="0"/>
              <a:t>Dedicados a observar células vegetales y animales.</a:t>
            </a:r>
            <a:endParaRPr lang="es-ES" dirty="0"/>
          </a:p>
        </p:txBody>
      </p:sp>
      <p:sp>
        <p:nvSpPr>
          <p:cNvPr id="12" name="11 CuadroTexto"/>
          <p:cNvSpPr txBox="1"/>
          <p:nvPr/>
        </p:nvSpPr>
        <p:spPr>
          <a:xfrm>
            <a:off x="3923928" y="1916832"/>
            <a:ext cx="1656184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dirty="0" err="1" smtClean="0"/>
              <a:t>Leweenhoek</a:t>
            </a:r>
            <a:endParaRPr lang="es-ES" dirty="0"/>
          </a:p>
          <a:p>
            <a:r>
              <a:rPr lang="es-ES" dirty="0" smtClean="0"/>
              <a:t>Fue el creador de los primeros </a:t>
            </a:r>
            <a:r>
              <a:rPr lang="es-ES" dirty="0" err="1" smtClean="0"/>
              <a:t>microscipios</a:t>
            </a:r>
            <a:r>
              <a:rPr lang="es-ES" dirty="0" smtClean="0"/>
              <a:t>.</a:t>
            </a:r>
            <a:endParaRPr lang="es-ES" dirty="0" smtClean="0"/>
          </a:p>
        </p:txBody>
      </p:sp>
      <p:sp>
        <p:nvSpPr>
          <p:cNvPr id="13" name="12 CuadroTexto"/>
          <p:cNvSpPr txBox="1"/>
          <p:nvPr/>
        </p:nvSpPr>
        <p:spPr>
          <a:xfrm>
            <a:off x="5724128" y="1916832"/>
            <a:ext cx="1656184" cy="14773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dirty="0" err="1" smtClean="0"/>
              <a:t>Oswald</a:t>
            </a:r>
            <a:r>
              <a:rPr lang="es-ES" dirty="0" smtClean="0"/>
              <a:t> </a:t>
            </a:r>
            <a:r>
              <a:rPr lang="es-ES" dirty="0" err="1" smtClean="0"/>
              <a:t>Avery</a:t>
            </a:r>
            <a:endParaRPr lang="es-ES" dirty="0" smtClean="0"/>
          </a:p>
          <a:p>
            <a:r>
              <a:rPr lang="es-ES" dirty="0" smtClean="0"/>
              <a:t>Descubre que el ADN es la molécula de la herencia.</a:t>
            </a:r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Tipos de células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Procarionte: carece de núcleo</a:t>
            </a:r>
          </a:p>
          <a:p>
            <a:r>
              <a:rPr lang="es-ES" dirty="0" smtClean="0"/>
              <a:t>Eucarionte: posee un núcleo definido</a:t>
            </a:r>
            <a:endParaRPr lang="es-ES" dirty="0"/>
          </a:p>
        </p:txBody>
      </p:sp>
      <p:pic>
        <p:nvPicPr>
          <p:cNvPr id="4" name="7 Imagen" descr="300px-Average_prokaryote_cell-_es_svg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3468" y="2852936"/>
            <a:ext cx="4000500" cy="32543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Picture 2" descr="D:\CEPECH\Elearning\Imagenes\celu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3157" y="2565425"/>
            <a:ext cx="3597275" cy="36718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célula eucarionte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>
                <a:latin typeface="Calibri" pitchFamily="34" charset="0"/>
              </a:rPr>
              <a:t>Presentan </a:t>
            </a:r>
            <a:r>
              <a:rPr lang="es-ES_tradnl" b="1" dirty="0" smtClean="0">
                <a:latin typeface="Calibri" pitchFamily="34" charset="0"/>
              </a:rPr>
              <a:t>carioteca</a:t>
            </a:r>
            <a:r>
              <a:rPr lang="es-ES_tradnl" dirty="0" smtClean="0">
                <a:latin typeface="Calibri" pitchFamily="34" charset="0"/>
              </a:rPr>
              <a:t>, por lo que el ADN está encerrado en el núcleo.</a:t>
            </a:r>
          </a:p>
          <a:p>
            <a:r>
              <a:rPr lang="es-ES_tradnl" dirty="0" smtClean="0">
                <a:latin typeface="Calibri" pitchFamily="34" charset="0"/>
              </a:rPr>
              <a:t>Presentan </a:t>
            </a:r>
            <a:r>
              <a:rPr lang="es-ES_tradnl" b="1" dirty="0" smtClean="0">
                <a:latin typeface="Calibri" pitchFamily="34" charset="0"/>
              </a:rPr>
              <a:t>organelos</a:t>
            </a:r>
            <a:r>
              <a:rPr lang="es-ES_tradnl" dirty="0" smtClean="0">
                <a:latin typeface="Calibri" pitchFamily="34" charset="0"/>
              </a:rPr>
              <a:t> membranosos que </a:t>
            </a:r>
            <a:r>
              <a:rPr lang="es-ES_tradnl" dirty="0" err="1" smtClean="0">
                <a:latin typeface="Calibri" pitchFamily="34" charset="0"/>
              </a:rPr>
              <a:t>compartimentalizan</a:t>
            </a:r>
            <a:r>
              <a:rPr lang="es-ES_tradnl" dirty="0" smtClean="0">
                <a:latin typeface="Calibri" pitchFamily="34" charset="0"/>
              </a:rPr>
              <a:t> los procesos dentro de la célula.</a:t>
            </a:r>
          </a:p>
          <a:p>
            <a:r>
              <a:rPr lang="es-ES_tradnl" dirty="0" smtClean="0">
                <a:latin typeface="Calibri" pitchFamily="34" charset="0"/>
              </a:rPr>
              <a:t>La mayoría de mayor tamaño y miden entre 10 y 100 </a:t>
            </a:r>
            <a:r>
              <a:rPr lang="es-ES_tradnl" dirty="0" smtClean="0">
                <a:latin typeface="Calibri" pitchFamily="34" charset="0"/>
                <a:sym typeface="Symbol" pitchFamily="18" charset="2"/>
              </a:rPr>
              <a:t></a:t>
            </a:r>
            <a:r>
              <a:rPr lang="es-ES_tradnl" dirty="0" smtClean="0">
                <a:latin typeface="Calibri" pitchFamily="34" charset="0"/>
              </a:rPr>
              <a:t>m. 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Tipos de células eucariontes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71600" y="1447800"/>
            <a:ext cx="7498080" cy="4800600"/>
          </a:xfrm>
        </p:spPr>
        <p:txBody>
          <a:bodyPr/>
          <a:lstStyle/>
          <a:p>
            <a:pPr algn="just"/>
            <a:r>
              <a:rPr lang="es-ES" dirty="0" smtClean="0"/>
              <a:t>Animal: forma parte de todos los animales, posee una organización citoplasmática compleja y son heterótrofas.</a:t>
            </a:r>
          </a:p>
          <a:p>
            <a:pPr algn="just"/>
            <a:r>
              <a:rPr lang="es-ES" dirty="0" smtClean="0"/>
              <a:t>Vegetal: forma parte de todos los vegetales, es autótrofa ya que cuenta con organelos especializados en la producción de energía de forma autónoma, además posee </a:t>
            </a:r>
            <a:r>
              <a:rPr lang="es-ES" b="1" dirty="0" smtClean="0"/>
              <a:t>pared celular.</a:t>
            </a:r>
            <a:endParaRPr lang="es-ES" dirty="0" smtClean="0"/>
          </a:p>
          <a:p>
            <a:pPr algn="just"/>
            <a:endParaRPr lang="es-E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Comparación entre células animales y vegetales</a:t>
            </a:r>
            <a:endParaRPr lang="es-ES" dirty="0"/>
          </a:p>
        </p:txBody>
      </p:sp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2004392" y="2192248"/>
          <a:ext cx="6096000" cy="31089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s-ES" sz="2400" dirty="0" smtClean="0"/>
                        <a:t>Célula</a:t>
                      </a:r>
                      <a:r>
                        <a:rPr lang="es-ES" sz="2400" baseline="0" dirty="0" smtClean="0"/>
                        <a:t> Animal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400" dirty="0" smtClean="0"/>
                        <a:t>Célula Vegetal</a:t>
                      </a:r>
                      <a:endParaRPr lang="es-E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ES" sz="2400" dirty="0" smtClean="0"/>
                        <a:t>Es heterótrofa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ES" sz="2400" dirty="0" smtClean="0"/>
                        <a:t>Posee centriolos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ES" sz="2400" dirty="0" smtClean="0"/>
                        <a:t>Posee lisosomas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ES" sz="2400" dirty="0" smtClean="0"/>
                        <a:t>No posee pared celular 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ES" sz="2400" dirty="0" smtClean="0"/>
                        <a:t>Es autótrofa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ES" sz="2400" dirty="0" smtClean="0"/>
                        <a:t>no posee centriolos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ES" sz="2400" dirty="0" smtClean="0"/>
                        <a:t>En</a:t>
                      </a:r>
                      <a:r>
                        <a:rPr lang="es-ES" sz="2400" baseline="0" dirty="0" smtClean="0"/>
                        <a:t> lugar de lisosomas tiene una vacuola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ES" sz="2400" baseline="0" dirty="0" smtClean="0"/>
                        <a:t>Posee pared celular de celulosa.</a:t>
                      </a:r>
                      <a:endParaRPr lang="es-ES" sz="2400" dirty="0" smtClean="0"/>
                    </a:p>
                    <a:p>
                      <a:endParaRPr lang="es-ES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célula procarionte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99592" y="1196752"/>
            <a:ext cx="7498080" cy="4800600"/>
          </a:xfrm>
        </p:spPr>
        <p:txBody>
          <a:bodyPr>
            <a:normAutofit/>
          </a:bodyPr>
          <a:lstStyle/>
          <a:p>
            <a:pPr marL="265113" indent="-265113">
              <a:buFont typeface="Arial" charset="0"/>
              <a:buChar char="•"/>
            </a:pPr>
            <a:r>
              <a:rPr lang="es-ES_tradnl" sz="2400" dirty="0" smtClean="0">
                <a:latin typeface="Calibri" pitchFamily="34" charset="0"/>
              </a:rPr>
              <a:t>No presentan </a:t>
            </a:r>
            <a:r>
              <a:rPr lang="es-ES_tradnl" sz="2400" b="1" dirty="0" smtClean="0">
                <a:latin typeface="Calibri" pitchFamily="34" charset="0"/>
              </a:rPr>
              <a:t>carioteca </a:t>
            </a:r>
            <a:r>
              <a:rPr lang="es-ES_tradnl" sz="2400" dirty="0" smtClean="0">
                <a:latin typeface="Calibri" pitchFamily="34" charset="0"/>
              </a:rPr>
              <a:t>por lo que el ADN esta ubicado en una región del citoplasma llamado </a:t>
            </a:r>
            <a:r>
              <a:rPr lang="es-ES_tradnl" sz="2400" b="1" dirty="0" smtClean="0">
                <a:latin typeface="Calibri" pitchFamily="34" charset="0"/>
              </a:rPr>
              <a:t>nucleoide</a:t>
            </a:r>
            <a:r>
              <a:rPr lang="es-ES_tradnl" sz="2400" dirty="0" smtClean="0">
                <a:latin typeface="Calibri" pitchFamily="34" charset="0"/>
              </a:rPr>
              <a:t>.</a:t>
            </a:r>
          </a:p>
          <a:p>
            <a:pPr marL="265113" indent="-265113">
              <a:buFont typeface="Arial" charset="0"/>
              <a:buChar char="•"/>
            </a:pPr>
            <a:r>
              <a:rPr lang="es-ES_tradnl" sz="2400" dirty="0" smtClean="0">
                <a:latin typeface="Calibri" pitchFamily="34" charset="0"/>
              </a:rPr>
              <a:t>No posee organelos celulares, solo cuenta con </a:t>
            </a:r>
            <a:r>
              <a:rPr lang="es-ES_tradnl" sz="2400" b="1" dirty="0" smtClean="0">
                <a:latin typeface="Calibri" pitchFamily="34" charset="0"/>
              </a:rPr>
              <a:t>Ribosomas </a:t>
            </a:r>
            <a:r>
              <a:rPr lang="es-ES_tradnl" sz="2400" dirty="0" smtClean="0">
                <a:latin typeface="Calibri" pitchFamily="34" charset="0"/>
              </a:rPr>
              <a:t>para la síntesis de proteínas</a:t>
            </a:r>
          </a:p>
          <a:p>
            <a:pPr marL="265113" indent="-265113">
              <a:buFont typeface="Arial" charset="0"/>
              <a:buChar char="•"/>
            </a:pPr>
            <a:r>
              <a:rPr lang="es-ES_tradnl" sz="2400" dirty="0" smtClean="0">
                <a:latin typeface="Calibri" pitchFamily="34" charset="0"/>
              </a:rPr>
              <a:t>La mayoría son pequeñas y miden entre 1 y 10 </a:t>
            </a:r>
            <a:r>
              <a:rPr lang="es-ES_tradnl" sz="2400" dirty="0" smtClean="0">
                <a:latin typeface="Calibri" pitchFamily="34" charset="0"/>
                <a:sym typeface="Symbol" pitchFamily="18" charset="2"/>
              </a:rPr>
              <a:t></a:t>
            </a:r>
            <a:r>
              <a:rPr lang="es-ES_tradnl" sz="2400" dirty="0" smtClean="0">
                <a:latin typeface="Calibri" pitchFamily="34" charset="0"/>
              </a:rPr>
              <a:t>m </a:t>
            </a:r>
          </a:p>
          <a:p>
            <a:pPr marL="265113" indent="-265113">
              <a:buFont typeface="Arial" charset="0"/>
              <a:buChar char="•"/>
            </a:pPr>
            <a:r>
              <a:rPr lang="es-ES_tradnl" sz="2400" dirty="0" smtClean="0">
                <a:latin typeface="Calibri" pitchFamily="34" charset="0"/>
              </a:rPr>
              <a:t>Se reproducen por </a:t>
            </a:r>
            <a:r>
              <a:rPr lang="es-ES_tradnl" sz="2400" b="1" dirty="0" smtClean="0">
                <a:latin typeface="Calibri" pitchFamily="34" charset="0"/>
              </a:rPr>
              <a:t>bipartición </a:t>
            </a:r>
            <a:r>
              <a:rPr lang="es-ES_tradnl" sz="2400" dirty="0" smtClean="0">
                <a:latin typeface="Calibri" pitchFamily="34" charset="0"/>
              </a:rPr>
              <a:t>o </a:t>
            </a:r>
            <a:r>
              <a:rPr lang="es-ES_tradnl" sz="2400" b="1" dirty="0" smtClean="0">
                <a:latin typeface="Calibri" pitchFamily="34" charset="0"/>
              </a:rPr>
              <a:t>fisión binaria</a:t>
            </a:r>
          </a:p>
          <a:p>
            <a:pPr marL="265113" indent="-265113">
              <a:buFont typeface="Arial" charset="0"/>
              <a:buChar char="•"/>
            </a:pPr>
            <a:r>
              <a:rPr lang="es-ES_tradnl" sz="2400" dirty="0" smtClean="0">
                <a:latin typeface="Calibri" pitchFamily="34" charset="0"/>
              </a:rPr>
              <a:t>Poseen </a:t>
            </a:r>
            <a:r>
              <a:rPr lang="es-ES_tradnl" sz="2400" b="1" dirty="0" smtClean="0">
                <a:latin typeface="Calibri" pitchFamily="34" charset="0"/>
              </a:rPr>
              <a:t>pared celular.</a:t>
            </a:r>
            <a:endParaRPr lang="es-ES_tradnl" sz="2400" dirty="0" smtClean="0">
              <a:latin typeface="Calibri" pitchFamily="34" charset="0"/>
            </a:endParaRPr>
          </a:p>
          <a:p>
            <a:pPr marL="265113" indent="-265113">
              <a:buFont typeface="Arial" charset="0"/>
              <a:buChar char="•"/>
            </a:pPr>
            <a:endParaRPr lang="es-ES_tradnl" sz="2400" dirty="0" smtClean="0">
              <a:latin typeface="Calibri" pitchFamily="34" charset="0"/>
            </a:endParaRPr>
          </a:p>
          <a:p>
            <a:endParaRPr lang="es-ES" sz="2400" dirty="0"/>
          </a:p>
        </p:txBody>
      </p:sp>
      <p:pic>
        <p:nvPicPr>
          <p:cNvPr id="4" name="10 Imagen" descr="BACTERIAS_jpg%20%20%20(%20Medium)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51744" y="3717032"/>
            <a:ext cx="2604632" cy="2848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D:\CEPECH\Elearning\Imagenes\biparticio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3648" y="4725144"/>
            <a:ext cx="3429000" cy="16700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Organización citoplasmática</a:t>
            </a:r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De macromoléculas a organelos. </a:t>
            </a:r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117</TotalTime>
  <Words>812</Words>
  <Application>Microsoft Office PowerPoint</Application>
  <PresentationFormat>Presentación en pantalla (4:3)</PresentationFormat>
  <Paragraphs>138</Paragraphs>
  <Slides>22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3" baseType="lpstr">
      <vt:lpstr>Solsticio</vt:lpstr>
      <vt:lpstr>Célula; organización citoplasmática</vt:lpstr>
      <vt:lpstr>Objetivos </vt:lpstr>
      <vt:lpstr>La teoría celular</vt:lpstr>
      <vt:lpstr>Tipos de células</vt:lpstr>
      <vt:lpstr>La célula eucarionte</vt:lpstr>
      <vt:lpstr>Tipos de células eucariontes</vt:lpstr>
      <vt:lpstr>Comparación entre células animales y vegetales</vt:lpstr>
      <vt:lpstr>La célula procarionte</vt:lpstr>
      <vt:lpstr>Organización citoplasmática</vt:lpstr>
      <vt:lpstr>Estructuras celulares</vt:lpstr>
      <vt:lpstr>Núcleo</vt:lpstr>
      <vt:lpstr>Retículo endoplasmático</vt:lpstr>
      <vt:lpstr>Aparato de Golgi</vt:lpstr>
      <vt:lpstr>Lisosomas </vt:lpstr>
      <vt:lpstr>Mitocondrias </vt:lpstr>
      <vt:lpstr>Cloroplastos </vt:lpstr>
      <vt:lpstr>Vacuola</vt:lpstr>
      <vt:lpstr>Centriolos </vt:lpstr>
      <vt:lpstr>Citoesqueleto </vt:lpstr>
      <vt:lpstr>La pared Celular</vt:lpstr>
      <vt:lpstr>Membrana plasmática</vt:lpstr>
      <vt:lpstr>Síntesis de la clase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Célula; organización citoplasmática</dc:title>
  <dc:creator>usuario</dc:creator>
  <cp:lastModifiedBy>usuario</cp:lastModifiedBy>
  <cp:revision>13</cp:revision>
  <dcterms:created xsi:type="dcterms:W3CDTF">2013-03-12T16:11:19Z</dcterms:created>
  <dcterms:modified xsi:type="dcterms:W3CDTF">2013-03-18T15:07:31Z</dcterms:modified>
</cp:coreProperties>
</file>